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71" r:id="rId14"/>
    <p:sldId id="268" r:id="rId15"/>
    <p:sldId id="269" r:id="rId16"/>
    <p:sldId id="270"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F454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98" autoAdjust="0"/>
    <p:restoredTop sz="94660"/>
  </p:normalViewPr>
  <p:slideViewPr>
    <p:cSldViewPr snapToGrid="0">
      <p:cViewPr varScale="1">
        <p:scale>
          <a:sx n="118" d="100"/>
          <a:sy n="118" d="100"/>
        </p:scale>
        <p:origin x="235" y="-151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2.jpg>
</file>

<file path=ppt/media/image3.jpg>
</file>

<file path=ppt/media/image4.jpg>
</file>

<file path=ppt/media/image5.jpg>
</file>

<file path=ppt/media/image6.jp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smtClean="0"/>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6/16/2021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solidFill>
                  <a:schemeClr val="accent1"/>
                </a:soli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solidFill>
                  <a:schemeClr val="tx1"/>
                </a:soli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6/16/2021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6/16/2021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Ref idx="1003">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6/16/2021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6/16/2021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6/16/2021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smtClean="0"/>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dirty="0"/>
              <a:pPr/>
              <a:t>6/16/2021</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dirty="0"/>
              <a:pPr/>
              <a:t>6/16/2021</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200" kern="1200" cap="all">
          <a:ln w="3175" cmpd="sng">
            <a:noFill/>
          </a:ln>
          <a:solidFill>
            <a:schemeClr val="accent1"/>
          </a:soli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00000"/>
        <a:buFont typeface="Arial"/>
        <a:buChar char="•"/>
        <a:defRPr sz="20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00000"/>
        <a:buFont typeface="Arial"/>
        <a:buChar char="•"/>
        <a:defRPr sz="18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00000"/>
        <a:buFont typeface="Arial"/>
        <a:buChar char="•"/>
        <a:defRPr sz="16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00000"/>
        <a:buFont typeface="Arial"/>
        <a:buChar char="•"/>
        <a:defRPr sz="14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00000"/>
        <a:buFont typeface="Arial"/>
        <a:buChar char="•"/>
        <a:defRPr sz="14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4000" b="1" dirty="0">
                <a:effectLst/>
              </a:rPr>
              <a:t>Final Project</a:t>
            </a:r>
            <a:r>
              <a:rPr lang="en-US" sz="4000" dirty="0">
                <a:effectLst/>
              </a:rPr>
              <a:t/>
            </a:r>
            <a:br>
              <a:rPr lang="en-US" sz="4000" dirty="0">
                <a:effectLst/>
              </a:rPr>
            </a:br>
            <a:r>
              <a:rPr lang="en-US" sz="4000" dirty="0">
                <a:effectLst/>
              </a:rPr>
              <a:t>Massage Booking System</a:t>
            </a:r>
            <a:br>
              <a:rPr lang="en-US" sz="4000" dirty="0">
                <a:effectLst/>
              </a:rPr>
            </a:br>
            <a:r>
              <a:rPr lang="en-US" sz="4000" dirty="0">
                <a:effectLst/>
              </a:rPr>
              <a:t>ITE 441 Database Management System</a:t>
            </a:r>
            <a:br>
              <a:rPr lang="en-US" sz="4000" dirty="0">
                <a:effectLst/>
              </a:rPr>
            </a:br>
            <a:endParaRPr lang="th-TH" sz="4000" dirty="0"/>
          </a:p>
        </p:txBody>
      </p:sp>
      <p:sp>
        <p:nvSpPr>
          <p:cNvPr id="3" name="Subtitle 2"/>
          <p:cNvSpPr>
            <a:spLocks noGrp="1"/>
          </p:cNvSpPr>
          <p:nvPr>
            <p:ph type="subTitle" idx="1"/>
          </p:nvPr>
        </p:nvSpPr>
        <p:spPr/>
        <p:txBody>
          <a:bodyPr/>
          <a:lstStyle/>
          <a:p>
            <a:r>
              <a:rPr lang="en-US" dirty="0">
                <a:effectLst/>
              </a:rPr>
              <a:t>Member Group</a:t>
            </a:r>
          </a:p>
          <a:p>
            <a:r>
              <a:rPr lang="en-US" dirty="0">
                <a:effectLst/>
              </a:rPr>
              <a:t>Tinnapob Jiamjriyawat 1901070011</a:t>
            </a:r>
          </a:p>
          <a:p>
            <a:r>
              <a:rPr lang="en-US" dirty="0">
                <a:effectLst/>
              </a:rPr>
              <a:t>Kridsadee Imarom 1901240002</a:t>
            </a:r>
          </a:p>
          <a:p>
            <a:r>
              <a:rPr lang="en-US" dirty="0">
                <a:effectLst/>
              </a:rPr>
              <a:t>Fardina Kabir 1910080005</a:t>
            </a:r>
          </a:p>
          <a:p>
            <a:endParaRPr lang="th-TH" dirty="0"/>
          </a:p>
        </p:txBody>
      </p:sp>
    </p:spTree>
    <p:extLst>
      <p:ext uri="{BB962C8B-B14F-4D97-AF65-F5344CB8AC3E}">
        <p14:creationId xmlns:p14="http://schemas.microsoft.com/office/powerpoint/2010/main" val="357208168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34973" y="203916"/>
            <a:ext cx="9905998" cy="1905000"/>
          </a:xfrm>
        </p:spPr>
        <p:txBody>
          <a:bodyPr/>
          <a:lstStyle/>
          <a:p>
            <a:r>
              <a:rPr lang="en-US" b="1" dirty="0">
                <a:solidFill>
                  <a:schemeClr val="accent1">
                    <a:lumMod val="40000"/>
                    <a:lumOff val="60000"/>
                  </a:schemeClr>
                </a:solidFill>
                <a:effectLst/>
              </a:rPr>
              <a:t>UML- Diagram</a:t>
            </a:r>
            <a:r>
              <a:rPr lang="en-US" dirty="0">
                <a:solidFill>
                  <a:schemeClr val="accent1">
                    <a:lumMod val="40000"/>
                    <a:lumOff val="60000"/>
                  </a:schemeClr>
                </a:solidFill>
                <a:effectLst/>
              </a:rPr>
              <a:t/>
            </a:r>
            <a:br>
              <a:rPr lang="en-US" dirty="0">
                <a:solidFill>
                  <a:schemeClr val="accent1">
                    <a:lumMod val="40000"/>
                    <a:lumOff val="60000"/>
                  </a:schemeClr>
                </a:solidFill>
                <a:effectLst/>
              </a:rPr>
            </a:br>
            <a:endParaRPr lang="th-TH" dirty="0">
              <a:solidFill>
                <a:schemeClr val="accent1">
                  <a:lumMod val="40000"/>
                  <a:lumOff val="60000"/>
                </a:schemeClr>
              </a:solidFill>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57935" y="1332961"/>
            <a:ext cx="7626977" cy="507617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45688576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1" y="91405"/>
            <a:ext cx="9905998" cy="1905000"/>
          </a:xfrm>
        </p:spPr>
        <p:txBody>
          <a:bodyPr/>
          <a:lstStyle/>
          <a:p>
            <a:r>
              <a:rPr lang="en-US" b="1" dirty="0">
                <a:effectLst/>
              </a:rPr>
              <a:t>A state for massage shop database</a:t>
            </a:r>
            <a:endParaRPr lang="th-TH" dirty="0"/>
          </a:p>
        </p:txBody>
      </p:sp>
      <p:sp>
        <p:nvSpPr>
          <p:cNvPr id="3" name="Rectangle 2"/>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th-TH"/>
          </a:p>
        </p:txBody>
      </p:sp>
      <p:pic>
        <p:nvPicPr>
          <p:cNvPr id="4" name="Picture 3"/>
          <p:cNvPicPr>
            <a:picLocks noChangeAspect="1"/>
          </p:cNvPicPr>
          <p:nvPr/>
        </p:nvPicPr>
        <p:blipFill rotWithShape="1">
          <a:blip r:embed="rId2"/>
          <a:srcRect l="27367" t="2934" r="19486" b="27505"/>
          <a:stretch/>
        </p:blipFill>
        <p:spPr>
          <a:xfrm>
            <a:off x="787401" y="1831826"/>
            <a:ext cx="5034024" cy="389075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5" name="Picture 4"/>
          <p:cNvPicPr>
            <a:picLocks noChangeAspect="1"/>
          </p:cNvPicPr>
          <p:nvPr/>
        </p:nvPicPr>
        <p:blipFill rotWithShape="1">
          <a:blip r:embed="rId3"/>
          <a:srcRect l="28836" t="3581" r="17490" b="26751"/>
          <a:stretch/>
        </p:blipFill>
        <p:spPr>
          <a:xfrm>
            <a:off x="6730998" y="1831826"/>
            <a:ext cx="4889502" cy="389075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39047331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l="29455" t="3756" r="25115" b="26995"/>
          <a:stretch/>
        </p:blipFill>
        <p:spPr>
          <a:xfrm>
            <a:off x="487680" y="1046480"/>
            <a:ext cx="4785360" cy="451104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5" name="Picture 4"/>
          <p:cNvPicPr>
            <a:picLocks noChangeAspect="1"/>
          </p:cNvPicPr>
          <p:nvPr/>
        </p:nvPicPr>
        <p:blipFill rotWithShape="1">
          <a:blip r:embed="rId3"/>
          <a:srcRect l="33425" t="3866" r="4947" b="30404"/>
          <a:stretch/>
        </p:blipFill>
        <p:spPr>
          <a:xfrm>
            <a:off x="6228080" y="1046480"/>
            <a:ext cx="5628640" cy="451104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6" name="Title 1"/>
          <p:cNvSpPr>
            <a:spLocks noGrp="1"/>
          </p:cNvSpPr>
          <p:nvPr>
            <p:ph type="title"/>
          </p:nvPr>
        </p:nvSpPr>
        <p:spPr>
          <a:xfrm>
            <a:off x="732803" y="-361522"/>
            <a:ext cx="9905998" cy="1905000"/>
          </a:xfrm>
        </p:spPr>
        <p:txBody>
          <a:bodyPr/>
          <a:lstStyle/>
          <a:p>
            <a:r>
              <a:rPr lang="en-US" b="1" dirty="0" smtClean="0">
                <a:effectLst/>
              </a:rPr>
              <a:t>Tables</a:t>
            </a:r>
            <a:endParaRPr lang="th-TH" dirty="0"/>
          </a:p>
        </p:txBody>
      </p:sp>
    </p:spTree>
    <p:extLst>
      <p:ext uri="{BB962C8B-B14F-4D97-AF65-F5344CB8AC3E}">
        <p14:creationId xmlns:p14="http://schemas.microsoft.com/office/powerpoint/2010/main" val="290528922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l="27030" t="4468" r="19104" b="-665"/>
          <a:stretch/>
        </p:blipFill>
        <p:spPr>
          <a:xfrm>
            <a:off x="616988" y="1087120"/>
            <a:ext cx="5175136" cy="437896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5" name="Picture 4"/>
          <p:cNvPicPr>
            <a:picLocks noChangeAspect="1"/>
          </p:cNvPicPr>
          <p:nvPr/>
        </p:nvPicPr>
        <p:blipFill rotWithShape="1">
          <a:blip r:embed="rId3"/>
          <a:srcRect l="34581" t="6359" r="13437" b="-337"/>
          <a:stretch/>
        </p:blipFill>
        <p:spPr>
          <a:xfrm>
            <a:off x="6830053" y="1087120"/>
            <a:ext cx="4958366" cy="437896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6" name="Title 1"/>
          <p:cNvSpPr>
            <a:spLocks noGrp="1"/>
          </p:cNvSpPr>
          <p:nvPr>
            <p:ph type="title"/>
          </p:nvPr>
        </p:nvSpPr>
        <p:spPr>
          <a:xfrm>
            <a:off x="732803" y="-361522"/>
            <a:ext cx="9905998" cy="1905000"/>
          </a:xfrm>
        </p:spPr>
        <p:txBody>
          <a:bodyPr/>
          <a:lstStyle/>
          <a:p>
            <a:r>
              <a:rPr lang="en-US" b="1" dirty="0" smtClean="0">
                <a:effectLst/>
              </a:rPr>
              <a:t>Tables</a:t>
            </a:r>
            <a:endParaRPr lang="th-TH" dirty="0"/>
          </a:p>
        </p:txBody>
      </p:sp>
    </p:spTree>
    <p:extLst>
      <p:ext uri="{BB962C8B-B14F-4D97-AF65-F5344CB8AC3E}">
        <p14:creationId xmlns:p14="http://schemas.microsoft.com/office/powerpoint/2010/main" val="40615102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89897" y="-109471"/>
            <a:ext cx="9905998" cy="1905000"/>
          </a:xfrm>
        </p:spPr>
        <p:txBody>
          <a:bodyPr/>
          <a:lstStyle/>
          <a:p>
            <a:r>
              <a:rPr lang="en-US" b="1" dirty="0">
                <a:solidFill>
                  <a:schemeClr val="accent1">
                    <a:lumMod val="40000"/>
                    <a:lumOff val="60000"/>
                  </a:schemeClr>
                </a:solidFill>
                <a:effectLst/>
              </a:rPr>
              <a:t>Forward engineer</a:t>
            </a:r>
            <a:r>
              <a:rPr lang="th-TH" b="1" dirty="0">
                <a:solidFill>
                  <a:schemeClr val="accent1">
                    <a:lumMod val="40000"/>
                    <a:lumOff val="60000"/>
                  </a:schemeClr>
                </a:solidFill>
                <a:effectLst/>
              </a:rPr>
              <a:t> </a:t>
            </a:r>
            <a:endParaRPr lang="en-US" dirty="0">
              <a:solidFill>
                <a:schemeClr val="accent1">
                  <a:lumMod val="40000"/>
                  <a:lumOff val="60000"/>
                </a:schemeClr>
              </a:solidFill>
              <a:effectLst/>
            </a:endParaRPr>
          </a:p>
        </p:txBody>
      </p:sp>
      <p:pic>
        <p:nvPicPr>
          <p:cNvPr id="3" name="Picture 2"/>
          <p:cNvPicPr>
            <a:picLocks noChangeAspect="1"/>
          </p:cNvPicPr>
          <p:nvPr/>
        </p:nvPicPr>
        <p:blipFill rotWithShape="1">
          <a:blip r:embed="rId2"/>
          <a:srcRect l="24103" t="4359" r="21420" b="3076"/>
          <a:stretch/>
        </p:blipFill>
        <p:spPr>
          <a:xfrm>
            <a:off x="416623" y="1461332"/>
            <a:ext cx="5386991" cy="451218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4" name="Picture 3"/>
          <p:cNvPicPr>
            <a:picLocks noChangeAspect="1"/>
          </p:cNvPicPr>
          <p:nvPr/>
        </p:nvPicPr>
        <p:blipFill rotWithShape="1">
          <a:blip r:embed="rId3"/>
          <a:srcRect l="26905" t="3596" r="594" b="7427"/>
          <a:stretch/>
        </p:blipFill>
        <p:spPr>
          <a:xfrm>
            <a:off x="6178608" y="1461332"/>
            <a:ext cx="5885047" cy="451218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17232420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339144"/>
            <a:ext cx="9905998" cy="1905000"/>
          </a:xfrm>
        </p:spPr>
        <p:txBody>
          <a:bodyPr/>
          <a:lstStyle/>
          <a:p>
            <a:r>
              <a:rPr lang="en-US" b="1" dirty="0">
                <a:effectLst/>
              </a:rPr>
              <a:t>Discussion &amp; Conclusion   </a:t>
            </a:r>
            <a:endParaRPr lang="en-US" dirty="0">
              <a:effectLst/>
            </a:endParaRPr>
          </a:p>
        </p:txBody>
      </p:sp>
      <p:sp>
        <p:nvSpPr>
          <p:cNvPr id="3" name="Content Placeholder 2"/>
          <p:cNvSpPr>
            <a:spLocks noGrp="1"/>
          </p:cNvSpPr>
          <p:nvPr>
            <p:ph idx="1"/>
          </p:nvPr>
        </p:nvSpPr>
        <p:spPr>
          <a:xfrm>
            <a:off x="1141413" y="1886755"/>
            <a:ext cx="9905998" cy="4710598"/>
          </a:xfrm>
        </p:spPr>
        <p:txBody>
          <a:bodyPr>
            <a:normAutofit/>
          </a:bodyPr>
          <a:lstStyle/>
          <a:p>
            <a:pPr marL="0" indent="0">
              <a:lnSpc>
                <a:spcPct val="150000"/>
              </a:lnSpc>
              <a:buNone/>
            </a:pPr>
            <a:r>
              <a:rPr lang="en-US" dirty="0">
                <a:effectLst/>
              </a:rPr>
              <a:t>According to the reservation system of massage parlors, the main problem is the delay in booking and there are errors</a:t>
            </a:r>
          </a:p>
          <a:p>
            <a:pPr marL="0" indent="0">
              <a:lnSpc>
                <a:spcPct val="150000"/>
              </a:lnSpc>
              <a:buNone/>
            </a:pPr>
            <a:r>
              <a:rPr lang="en-US" dirty="0">
                <a:effectLst/>
              </a:rPr>
              <a:t>Therefore, after creating a new system, customers will be able to choose the date, time, type of massage and can choose a massage therapist. By using the online system</a:t>
            </a:r>
          </a:p>
          <a:p>
            <a:pPr marL="0" indent="0">
              <a:lnSpc>
                <a:spcPct val="150000"/>
              </a:lnSpc>
              <a:buNone/>
            </a:pPr>
            <a:r>
              <a:rPr lang="en-US" dirty="0">
                <a:effectLst/>
              </a:rPr>
              <a:t>Massage therapists will be able to work quickly. More accurate and efficient because the system is able to notify the selected employee</a:t>
            </a:r>
          </a:p>
          <a:p>
            <a:pPr marL="0" indent="0">
              <a:lnSpc>
                <a:spcPct val="150000"/>
              </a:lnSpc>
              <a:buNone/>
            </a:pPr>
            <a:r>
              <a:rPr lang="en-US" dirty="0">
                <a:effectLst/>
              </a:rPr>
              <a:t>In addition, customers can also receive a notification of the date and time of the reservation 1 hour </a:t>
            </a:r>
            <a:r>
              <a:rPr lang="en-US" dirty="0" smtClean="0">
                <a:effectLst/>
              </a:rPr>
              <a:t>before</a:t>
            </a:r>
            <a:endParaRPr lang="en-US" dirty="0">
              <a:effectLst/>
            </a:endParaRPr>
          </a:p>
        </p:txBody>
      </p:sp>
    </p:spTree>
    <p:extLst>
      <p:ext uri="{BB962C8B-B14F-4D97-AF65-F5344CB8AC3E}">
        <p14:creationId xmlns:p14="http://schemas.microsoft.com/office/powerpoint/2010/main" val="30569993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339144"/>
            <a:ext cx="9905998" cy="1905000"/>
          </a:xfrm>
        </p:spPr>
        <p:txBody>
          <a:bodyPr/>
          <a:lstStyle/>
          <a:p>
            <a:r>
              <a:rPr lang="en-US" b="1" dirty="0">
                <a:effectLst/>
              </a:rPr>
              <a:t>This is what we would like to improve</a:t>
            </a:r>
            <a:endParaRPr lang="en-US" dirty="0">
              <a:effectLst/>
            </a:endParaRPr>
          </a:p>
        </p:txBody>
      </p:sp>
      <p:sp>
        <p:nvSpPr>
          <p:cNvPr id="3" name="Content Placeholder 2"/>
          <p:cNvSpPr>
            <a:spLocks noGrp="1"/>
          </p:cNvSpPr>
          <p:nvPr>
            <p:ph idx="1"/>
          </p:nvPr>
        </p:nvSpPr>
        <p:spPr>
          <a:xfrm>
            <a:off x="1141413" y="1886755"/>
            <a:ext cx="9905998" cy="4353059"/>
          </a:xfrm>
        </p:spPr>
        <p:txBody>
          <a:bodyPr>
            <a:normAutofit/>
          </a:bodyPr>
          <a:lstStyle/>
          <a:p>
            <a:pPr>
              <a:lnSpc>
                <a:spcPct val="200000"/>
              </a:lnSpc>
            </a:pPr>
            <a:r>
              <a:rPr lang="en-US" sz="2400" dirty="0" smtClean="0">
                <a:effectLst/>
              </a:rPr>
              <a:t>Add </a:t>
            </a:r>
            <a:r>
              <a:rPr lang="en-US" sz="2400" dirty="0">
                <a:effectLst/>
              </a:rPr>
              <a:t>a function to collect points per 1 booking so that customers can exchange points for a massage time. </a:t>
            </a:r>
          </a:p>
          <a:p>
            <a:pPr>
              <a:lnSpc>
                <a:spcPct val="200000"/>
              </a:lnSpc>
            </a:pPr>
            <a:r>
              <a:rPr lang="en-US" sz="2400" dirty="0" smtClean="0">
                <a:effectLst/>
              </a:rPr>
              <a:t>Make </a:t>
            </a:r>
            <a:r>
              <a:rPr lang="en-US" sz="2400" dirty="0">
                <a:effectLst/>
              </a:rPr>
              <a:t>a rank, starting from Silver – Diamond, the rank will increase as more customers use the booking service in the app. to make the app look playful</a:t>
            </a:r>
          </a:p>
        </p:txBody>
      </p:sp>
    </p:spTree>
    <p:extLst>
      <p:ext uri="{BB962C8B-B14F-4D97-AF65-F5344CB8AC3E}">
        <p14:creationId xmlns:p14="http://schemas.microsoft.com/office/powerpoint/2010/main" val="416820811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effectLst/>
              </a:rPr>
              <a:t>Introduction</a:t>
            </a:r>
            <a:r>
              <a:rPr lang="en-US" dirty="0">
                <a:effectLst/>
              </a:rPr>
              <a:t/>
            </a:r>
            <a:br>
              <a:rPr lang="en-US" dirty="0">
                <a:effectLst/>
              </a:rPr>
            </a:br>
            <a:endParaRPr lang="th-TH" dirty="0"/>
          </a:p>
        </p:txBody>
      </p:sp>
      <p:sp>
        <p:nvSpPr>
          <p:cNvPr id="3" name="Content Placeholder 2"/>
          <p:cNvSpPr>
            <a:spLocks noGrp="1"/>
          </p:cNvSpPr>
          <p:nvPr>
            <p:ph idx="1"/>
          </p:nvPr>
        </p:nvSpPr>
        <p:spPr>
          <a:xfrm>
            <a:off x="742168" y="1957590"/>
            <a:ext cx="9905998" cy="3979572"/>
          </a:xfrm>
        </p:spPr>
        <p:txBody>
          <a:bodyPr>
            <a:normAutofit lnSpcReduction="10000"/>
          </a:bodyPr>
          <a:lstStyle/>
          <a:p>
            <a:pPr>
              <a:lnSpc>
                <a:spcPct val="150000"/>
              </a:lnSpc>
            </a:pPr>
            <a:r>
              <a:rPr lang="en-US" sz="2400" dirty="0">
                <a:effectLst/>
              </a:rPr>
              <a:t>We found some massage shop almost no IT involved at all the booking system for massage time uses all people, that is, customers call to reserve by phone only or come in without a reservation and have to wait in line. If the queue is busy at present, there are 3 employees and 1 shop owner and quite a lot of customers. Causing not answering the phone in time because there is no IT system. Therefore we created the database to use with application</a:t>
            </a:r>
          </a:p>
          <a:p>
            <a:endParaRPr lang="th-TH" dirty="0"/>
          </a:p>
        </p:txBody>
      </p:sp>
    </p:spTree>
    <p:extLst>
      <p:ext uri="{BB962C8B-B14F-4D97-AF65-F5344CB8AC3E}">
        <p14:creationId xmlns:p14="http://schemas.microsoft.com/office/powerpoint/2010/main" val="200583163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effectLst/>
              </a:rPr>
              <a:t>We created this system by following the topic:</a:t>
            </a:r>
            <a:br>
              <a:rPr lang="en-US" dirty="0">
                <a:effectLst/>
              </a:rPr>
            </a:br>
            <a:endParaRPr lang="th-TH" dirty="0"/>
          </a:p>
        </p:txBody>
      </p:sp>
      <p:sp>
        <p:nvSpPr>
          <p:cNvPr id="3" name="Content Placeholder 2"/>
          <p:cNvSpPr>
            <a:spLocks noGrp="1"/>
          </p:cNvSpPr>
          <p:nvPr>
            <p:ph idx="1"/>
          </p:nvPr>
        </p:nvSpPr>
        <p:spPr>
          <a:xfrm>
            <a:off x="1141413" y="1989787"/>
            <a:ext cx="9905998" cy="3801414"/>
          </a:xfrm>
        </p:spPr>
        <p:txBody>
          <a:bodyPr/>
          <a:lstStyle/>
          <a:p>
            <a:pPr lvl="0"/>
            <a:r>
              <a:rPr lang="en-US" dirty="0">
                <a:effectLst/>
              </a:rPr>
              <a:t>Mini world</a:t>
            </a:r>
          </a:p>
          <a:p>
            <a:pPr lvl="0"/>
            <a:r>
              <a:rPr lang="en-US" dirty="0">
                <a:effectLst/>
              </a:rPr>
              <a:t>Requirement</a:t>
            </a:r>
          </a:p>
          <a:p>
            <a:pPr lvl="0"/>
            <a:r>
              <a:rPr lang="en-US" dirty="0">
                <a:effectLst/>
              </a:rPr>
              <a:t>ER-Diagram</a:t>
            </a:r>
          </a:p>
          <a:p>
            <a:pPr lvl="0"/>
            <a:r>
              <a:rPr lang="en-US" dirty="0">
                <a:effectLst/>
              </a:rPr>
              <a:t>UML-Diagram</a:t>
            </a:r>
          </a:p>
          <a:p>
            <a:pPr lvl="0"/>
            <a:r>
              <a:rPr lang="en-US" dirty="0">
                <a:effectLst/>
              </a:rPr>
              <a:t>A state for massage shop database</a:t>
            </a:r>
          </a:p>
          <a:p>
            <a:pPr lvl="0"/>
            <a:r>
              <a:rPr lang="en-US" dirty="0">
                <a:effectLst/>
              </a:rPr>
              <a:t>Forward engineer</a:t>
            </a:r>
            <a:r>
              <a:rPr lang="th-TH" dirty="0">
                <a:effectLst/>
              </a:rPr>
              <a:t> </a:t>
            </a:r>
            <a:endParaRPr lang="en-US" dirty="0">
              <a:effectLst/>
            </a:endParaRPr>
          </a:p>
          <a:p>
            <a:pPr lvl="0"/>
            <a:r>
              <a:rPr lang="en-US" dirty="0">
                <a:effectLst/>
              </a:rPr>
              <a:t>Discussion &amp; Conclusion  </a:t>
            </a:r>
          </a:p>
          <a:p>
            <a:endParaRPr lang="th-TH" dirty="0"/>
          </a:p>
        </p:txBody>
      </p:sp>
    </p:spTree>
    <p:extLst>
      <p:ext uri="{BB962C8B-B14F-4D97-AF65-F5344CB8AC3E}">
        <p14:creationId xmlns:p14="http://schemas.microsoft.com/office/powerpoint/2010/main" val="372304763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1334" y="2431961"/>
            <a:ext cx="9905998" cy="1905000"/>
          </a:xfrm>
        </p:spPr>
        <p:txBody>
          <a:bodyPr/>
          <a:lstStyle/>
          <a:p>
            <a:r>
              <a:rPr lang="en-US" b="1" dirty="0">
                <a:effectLst/>
              </a:rPr>
              <a:t>Mini world</a:t>
            </a:r>
            <a:r>
              <a:rPr lang="en-US" dirty="0">
                <a:effectLst/>
              </a:rPr>
              <a:t/>
            </a:r>
            <a:br>
              <a:rPr lang="en-US" dirty="0">
                <a:effectLst/>
              </a:rPr>
            </a:br>
            <a:endParaRPr lang="th-TH" dirty="0"/>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1930970499"/>
              </p:ext>
            </p:extLst>
          </p:nvPr>
        </p:nvGraphicFramePr>
        <p:xfrm>
          <a:off x="4069724" y="714779"/>
          <a:ext cx="5782614" cy="5589430"/>
        </p:xfrm>
        <a:graphic>
          <a:graphicData uri="http://schemas.openxmlformats.org/drawingml/2006/table">
            <a:tbl>
              <a:tblPr firstRow="1" firstCol="1" bandRow="1">
                <a:tableStyleId>{5C22544A-7EE6-4342-B048-85BDC9FD1C3A}</a:tableStyleId>
              </a:tblPr>
              <a:tblGrid>
                <a:gridCol w="2247130"/>
                <a:gridCol w="3535484"/>
              </a:tblGrid>
              <a:tr h="1374145">
                <a:tc>
                  <a:txBody>
                    <a:bodyPr/>
                    <a:lstStyle/>
                    <a:p>
                      <a:pPr algn="l">
                        <a:lnSpc>
                          <a:spcPct val="107000"/>
                        </a:lnSpc>
                        <a:spcAft>
                          <a:spcPts val="0"/>
                        </a:spcAft>
                      </a:pPr>
                      <a:r>
                        <a:rPr lang="en-US" sz="1000" dirty="0">
                          <a:effectLst/>
                        </a:rPr>
                        <a:t> </a:t>
                      </a:r>
                      <a:endParaRPr lang="en-US" sz="900" dirty="0">
                        <a:effectLst/>
                      </a:endParaRPr>
                    </a:p>
                    <a:p>
                      <a:pPr algn="l">
                        <a:lnSpc>
                          <a:spcPct val="107000"/>
                        </a:lnSpc>
                        <a:spcAft>
                          <a:spcPts val="0"/>
                        </a:spcAft>
                      </a:pPr>
                      <a:r>
                        <a:rPr lang="en-US" sz="1000" b="1" dirty="0">
                          <a:effectLst/>
                        </a:rPr>
                        <a:t>Customer</a:t>
                      </a:r>
                      <a:endParaRPr lang="en-US" sz="900" b="1" dirty="0">
                        <a:effectLst/>
                        <a:latin typeface="Calibri" panose="020F0502020204030204" pitchFamily="34" charset="0"/>
                        <a:ea typeface="Calibri" panose="020F0502020204030204" pitchFamily="34" charset="0"/>
                        <a:cs typeface="Cordia New" panose="020B0304020202020204" pitchFamily="34" charset="-34"/>
                      </a:endParaRPr>
                    </a:p>
                  </a:txBody>
                  <a:tcPr marL="58660" marR="58660" marT="0" marB="0"/>
                </a:tc>
                <a:tc>
                  <a:txBody>
                    <a:bodyPr/>
                    <a:lstStyle/>
                    <a:p>
                      <a:pPr marL="342900" lvl="0" indent="-342900" algn="l">
                        <a:lnSpc>
                          <a:spcPct val="200000"/>
                        </a:lnSpc>
                        <a:spcAft>
                          <a:spcPts val="0"/>
                        </a:spcAft>
                        <a:buFont typeface="Courier New" panose="02070309020205020404" pitchFamily="49" charset="0"/>
                        <a:buChar char="o"/>
                      </a:pPr>
                      <a:r>
                        <a:rPr lang="en-US" sz="1000" b="1" dirty="0">
                          <a:solidFill>
                            <a:schemeClr val="bg1"/>
                          </a:solidFill>
                          <a:effectLst/>
                        </a:rPr>
                        <a:t>Customer_ID</a:t>
                      </a:r>
                      <a:endParaRPr lang="en-US" sz="900" b="1" dirty="0">
                        <a:solidFill>
                          <a:schemeClr val="bg1"/>
                        </a:solidFill>
                        <a:effectLst/>
                      </a:endParaRPr>
                    </a:p>
                    <a:p>
                      <a:pPr marL="342900" lvl="0" indent="-342900" algn="l">
                        <a:lnSpc>
                          <a:spcPct val="200000"/>
                        </a:lnSpc>
                        <a:spcAft>
                          <a:spcPts val="0"/>
                        </a:spcAft>
                        <a:buFont typeface="Courier New" panose="02070309020205020404" pitchFamily="49" charset="0"/>
                        <a:buChar char="o"/>
                      </a:pPr>
                      <a:r>
                        <a:rPr lang="en-US" sz="1000" b="1" dirty="0">
                          <a:solidFill>
                            <a:schemeClr val="bg1"/>
                          </a:solidFill>
                          <a:effectLst/>
                        </a:rPr>
                        <a:t>Customer_firstName</a:t>
                      </a:r>
                      <a:endParaRPr lang="en-US" sz="900" b="1" dirty="0">
                        <a:solidFill>
                          <a:schemeClr val="bg1"/>
                        </a:solidFill>
                        <a:effectLst/>
                      </a:endParaRPr>
                    </a:p>
                    <a:p>
                      <a:pPr marL="342900" lvl="0" indent="-342900" algn="l">
                        <a:lnSpc>
                          <a:spcPct val="200000"/>
                        </a:lnSpc>
                        <a:spcAft>
                          <a:spcPts val="0"/>
                        </a:spcAft>
                        <a:buFont typeface="Courier New" panose="02070309020205020404" pitchFamily="49" charset="0"/>
                        <a:buChar char="o"/>
                      </a:pPr>
                      <a:r>
                        <a:rPr lang="en-US" sz="1000" b="1" dirty="0">
                          <a:solidFill>
                            <a:schemeClr val="bg1"/>
                          </a:solidFill>
                          <a:effectLst/>
                        </a:rPr>
                        <a:t>Customer_LastName</a:t>
                      </a:r>
                      <a:endParaRPr lang="en-US" sz="900" b="1" dirty="0">
                        <a:solidFill>
                          <a:schemeClr val="bg1"/>
                        </a:solidFill>
                        <a:effectLst/>
                      </a:endParaRPr>
                    </a:p>
                    <a:p>
                      <a:pPr marL="342900" lvl="0" indent="-342900" algn="l">
                        <a:lnSpc>
                          <a:spcPct val="200000"/>
                        </a:lnSpc>
                        <a:spcAft>
                          <a:spcPts val="0"/>
                        </a:spcAft>
                        <a:buFont typeface="Courier New" panose="02070309020205020404" pitchFamily="49" charset="0"/>
                        <a:buChar char="o"/>
                      </a:pPr>
                      <a:r>
                        <a:rPr lang="en-US" sz="1000" b="1" dirty="0">
                          <a:solidFill>
                            <a:schemeClr val="bg1"/>
                          </a:solidFill>
                          <a:effectLst/>
                        </a:rPr>
                        <a:t>Customer_PhoneNumber</a:t>
                      </a:r>
                      <a:endParaRPr lang="en-US" sz="900" b="1" dirty="0">
                        <a:solidFill>
                          <a:schemeClr val="bg1"/>
                        </a:solidFill>
                        <a:effectLst/>
                        <a:latin typeface="Calibri" panose="020F0502020204030204" pitchFamily="34" charset="0"/>
                        <a:ea typeface="Calibri" panose="020F0502020204030204" pitchFamily="34" charset="0"/>
                        <a:cs typeface="Cordia New" panose="020B0304020202020204" pitchFamily="34" charset="-34"/>
                      </a:endParaRPr>
                    </a:p>
                  </a:txBody>
                  <a:tcPr marL="58660" marR="58660" marT="0" marB="0"/>
                </a:tc>
              </a:tr>
              <a:tr h="1708398">
                <a:tc>
                  <a:txBody>
                    <a:bodyPr/>
                    <a:lstStyle/>
                    <a:p>
                      <a:pPr algn="l">
                        <a:lnSpc>
                          <a:spcPct val="107000"/>
                        </a:lnSpc>
                        <a:spcAft>
                          <a:spcPts val="0"/>
                        </a:spcAft>
                      </a:pPr>
                      <a:r>
                        <a:rPr lang="en-US" sz="1000" dirty="0">
                          <a:effectLst/>
                        </a:rPr>
                        <a:t> </a:t>
                      </a:r>
                      <a:endParaRPr lang="en-US" sz="900" dirty="0">
                        <a:effectLst/>
                      </a:endParaRPr>
                    </a:p>
                    <a:p>
                      <a:pPr algn="l">
                        <a:lnSpc>
                          <a:spcPct val="107000"/>
                        </a:lnSpc>
                        <a:spcAft>
                          <a:spcPts val="0"/>
                        </a:spcAft>
                      </a:pPr>
                      <a:r>
                        <a:rPr lang="en-US" sz="1000" dirty="0">
                          <a:effectLst/>
                        </a:rPr>
                        <a:t> </a:t>
                      </a:r>
                      <a:endParaRPr lang="en-US" sz="900" dirty="0">
                        <a:effectLst/>
                      </a:endParaRPr>
                    </a:p>
                    <a:p>
                      <a:pPr algn="l">
                        <a:lnSpc>
                          <a:spcPct val="107000"/>
                        </a:lnSpc>
                        <a:spcAft>
                          <a:spcPts val="0"/>
                        </a:spcAft>
                      </a:pPr>
                      <a:r>
                        <a:rPr lang="en-US" sz="1000" dirty="0">
                          <a:effectLst/>
                        </a:rPr>
                        <a:t>Order</a:t>
                      </a:r>
                      <a:endParaRPr lang="en-US" sz="900" dirty="0">
                        <a:effectLst/>
                        <a:latin typeface="Calibri" panose="020F0502020204030204" pitchFamily="34" charset="0"/>
                        <a:ea typeface="Calibri" panose="020F0502020204030204" pitchFamily="34" charset="0"/>
                        <a:cs typeface="Cordia New" panose="020B0304020202020204" pitchFamily="34" charset="-34"/>
                      </a:endParaRPr>
                    </a:p>
                  </a:txBody>
                  <a:tcPr marL="58660" marR="58660" marT="0" marB="0"/>
                </a:tc>
                <a:tc>
                  <a:txBody>
                    <a:bodyPr/>
                    <a:lstStyle/>
                    <a:p>
                      <a:pPr marL="342900" lvl="0" indent="-342900" algn="l">
                        <a:lnSpc>
                          <a:spcPct val="200000"/>
                        </a:lnSpc>
                        <a:spcAft>
                          <a:spcPts val="0"/>
                        </a:spcAft>
                        <a:buFont typeface="Courier New" panose="02070309020205020404" pitchFamily="49" charset="0"/>
                        <a:buChar char="o"/>
                      </a:pPr>
                      <a:r>
                        <a:rPr lang="en-US" sz="1000" b="1" dirty="0">
                          <a:solidFill>
                            <a:schemeClr val="bg1"/>
                          </a:solidFill>
                          <a:effectLst/>
                        </a:rPr>
                        <a:t>Customer_ID</a:t>
                      </a:r>
                      <a:endParaRPr lang="en-US" sz="900" b="1" dirty="0">
                        <a:solidFill>
                          <a:schemeClr val="bg1"/>
                        </a:solidFill>
                        <a:effectLst/>
                      </a:endParaRPr>
                    </a:p>
                    <a:p>
                      <a:pPr marL="342900" lvl="0" indent="-342900" algn="l">
                        <a:lnSpc>
                          <a:spcPct val="200000"/>
                        </a:lnSpc>
                        <a:spcAft>
                          <a:spcPts val="0"/>
                        </a:spcAft>
                        <a:buFont typeface="Courier New" panose="02070309020205020404" pitchFamily="49" charset="0"/>
                        <a:buChar char="o"/>
                      </a:pPr>
                      <a:r>
                        <a:rPr lang="en-US" sz="1000" b="1" dirty="0">
                          <a:solidFill>
                            <a:schemeClr val="bg1"/>
                          </a:solidFill>
                          <a:effectLst/>
                        </a:rPr>
                        <a:t>Order_Date</a:t>
                      </a:r>
                      <a:endParaRPr lang="en-US" sz="900" b="1" dirty="0">
                        <a:solidFill>
                          <a:schemeClr val="bg1"/>
                        </a:solidFill>
                        <a:effectLst/>
                      </a:endParaRPr>
                    </a:p>
                    <a:p>
                      <a:pPr marL="342900" lvl="0" indent="-342900" algn="l">
                        <a:lnSpc>
                          <a:spcPct val="200000"/>
                        </a:lnSpc>
                        <a:spcAft>
                          <a:spcPts val="0"/>
                        </a:spcAft>
                        <a:buFont typeface="Courier New" panose="02070309020205020404" pitchFamily="49" charset="0"/>
                        <a:buChar char="o"/>
                      </a:pPr>
                      <a:r>
                        <a:rPr lang="en-US" sz="1000" b="1" dirty="0">
                          <a:solidFill>
                            <a:schemeClr val="bg1"/>
                          </a:solidFill>
                          <a:effectLst/>
                        </a:rPr>
                        <a:t>CreditCard</a:t>
                      </a:r>
                      <a:endParaRPr lang="en-US" sz="900" b="1" dirty="0">
                        <a:solidFill>
                          <a:schemeClr val="bg1"/>
                        </a:solidFill>
                        <a:effectLst/>
                      </a:endParaRPr>
                    </a:p>
                    <a:p>
                      <a:pPr marL="342900" lvl="0" indent="-342900" algn="l">
                        <a:lnSpc>
                          <a:spcPct val="200000"/>
                        </a:lnSpc>
                        <a:spcAft>
                          <a:spcPts val="0"/>
                        </a:spcAft>
                        <a:buFont typeface="Courier New" panose="02070309020205020404" pitchFamily="49" charset="0"/>
                        <a:buChar char="o"/>
                      </a:pPr>
                      <a:r>
                        <a:rPr lang="en-US" sz="1000" b="1" dirty="0">
                          <a:solidFill>
                            <a:schemeClr val="bg1"/>
                          </a:solidFill>
                          <a:effectLst/>
                        </a:rPr>
                        <a:t>TotalAmount</a:t>
                      </a:r>
                      <a:endParaRPr lang="en-US" sz="900" b="1" dirty="0">
                        <a:solidFill>
                          <a:schemeClr val="bg1"/>
                        </a:solidFill>
                        <a:effectLst/>
                      </a:endParaRPr>
                    </a:p>
                    <a:p>
                      <a:pPr marL="342900" lvl="0" indent="-342900" algn="l">
                        <a:lnSpc>
                          <a:spcPct val="200000"/>
                        </a:lnSpc>
                        <a:spcAft>
                          <a:spcPts val="0"/>
                        </a:spcAft>
                        <a:buFont typeface="Courier New" panose="02070309020205020404" pitchFamily="49" charset="0"/>
                        <a:buChar char="o"/>
                      </a:pPr>
                      <a:r>
                        <a:rPr lang="en-US" sz="1000" b="1" dirty="0">
                          <a:solidFill>
                            <a:schemeClr val="bg1"/>
                          </a:solidFill>
                          <a:effectLst/>
                        </a:rPr>
                        <a:t>OrderStatus</a:t>
                      </a:r>
                      <a:endParaRPr lang="en-US" sz="900" b="1" dirty="0">
                        <a:solidFill>
                          <a:schemeClr val="bg1"/>
                        </a:solidFill>
                        <a:effectLst/>
                        <a:latin typeface="Calibri" panose="020F0502020204030204" pitchFamily="34" charset="0"/>
                        <a:ea typeface="Calibri" panose="020F0502020204030204" pitchFamily="34" charset="0"/>
                        <a:cs typeface="Cordia New" panose="020B0304020202020204" pitchFamily="34" charset="-34"/>
                      </a:endParaRPr>
                    </a:p>
                  </a:txBody>
                  <a:tcPr marL="58660" marR="58660" marT="0" marB="0"/>
                </a:tc>
              </a:tr>
              <a:tr h="1402000">
                <a:tc>
                  <a:txBody>
                    <a:bodyPr/>
                    <a:lstStyle/>
                    <a:p>
                      <a:pPr algn="l">
                        <a:lnSpc>
                          <a:spcPct val="107000"/>
                        </a:lnSpc>
                        <a:spcAft>
                          <a:spcPts val="0"/>
                        </a:spcAft>
                      </a:pPr>
                      <a:r>
                        <a:rPr lang="en-US" sz="1000" dirty="0">
                          <a:effectLst/>
                        </a:rPr>
                        <a:t> </a:t>
                      </a:r>
                      <a:endParaRPr lang="en-US" sz="900" dirty="0">
                        <a:effectLst/>
                      </a:endParaRPr>
                    </a:p>
                    <a:p>
                      <a:pPr algn="l">
                        <a:lnSpc>
                          <a:spcPct val="107000"/>
                        </a:lnSpc>
                        <a:spcAft>
                          <a:spcPts val="0"/>
                        </a:spcAft>
                      </a:pPr>
                      <a:r>
                        <a:rPr lang="en-US" sz="1000" dirty="0">
                          <a:effectLst/>
                        </a:rPr>
                        <a:t>Order Detail</a:t>
                      </a:r>
                      <a:endParaRPr lang="en-US" sz="900" dirty="0">
                        <a:effectLst/>
                        <a:latin typeface="Calibri" panose="020F0502020204030204" pitchFamily="34" charset="0"/>
                        <a:ea typeface="Calibri" panose="020F0502020204030204" pitchFamily="34" charset="0"/>
                        <a:cs typeface="Cordia New" panose="020B0304020202020204" pitchFamily="34" charset="-34"/>
                      </a:endParaRPr>
                    </a:p>
                  </a:txBody>
                  <a:tcPr marL="58660" marR="58660" marT="0" marB="0"/>
                </a:tc>
                <a:tc>
                  <a:txBody>
                    <a:bodyPr/>
                    <a:lstStyle/>
                    <a:p>
                      <a:pPr marL="342900" lvl="0" indent="-342900" algn="l">
                        <a:lnSpc>
                          <a:spcPct val="200000"/>
                        </a:lnSpc>
                        <a:spcAft>
                          <a:spcPts val="0"/>
                        </a:spcAft>
                        <a:buFont typeface="Courier New" panose="02070309020205020404" pitchFamily="49" charset="0"/>
                        <a:buChar char="o"/>
                      </a:pPr>
                      <a:r>
                        <a:rPr lang="en-US" sz="1000" b="1" dirty="0">
                          <a:effectLst/>
                        </a:rPr>
                        <a:t>Order_No</a:t>
                      </a:r>
                      <a:endParaRPr lang="en-US" sz="900" b="1" dirty="0">
                        <a:effectLst/>
                      </a:endParaRPr>
                    </a:p>
                    <a:p>
                      <a:pPr marL="342900" lvl="0" indent="-342900" algn="l">
                        <a:lnSpc>
                          <a:spcPct val="200000"/>
                        </a:lnSpc>
                        <a:spcAft>
                          <a:spcPts val="0"/>
                        </a:spcAft>
                        <a:buFont typeface="Courier New" panose="02070309020205020404" pitchFamily="49" charset="0"/>
                        <a:buChar char="o"/>
                      </a:pPr>
                      <a:r>
                        <a:rPr lang="en-US" sz="1000" b="1" dirty="0">
                          <a:effectLst/>
                        </a:rPr>
                        <a:t>Massage_Time</a:t>
                      </a:r>
                      <a:endParaRPr lang="en-US" sz="900" b="1" dirty="0">
                        <a:effectLst/>
                      </a:endParaRPr>
                    </a:p>
                    <a:p>
                      <a:pPr marL="342900" lvl="0" indent="-342900" algn="l">
                        <a:lnSpc>
                          <a:spcPct val="200000"/>
                        </a:lnSpc>
                        <a:spcAft>
                          <a:spcPts val="0"/>
                        </a:spcAft>
                        <a:buFont typeface="Courier New" panose="02070309020205020404" pitchFamily="49" charset="0"/>
                        <a:buChar char="o"/>
                      </a:pPr>
                      <a:r>
                        <a:rPr lang="en-US" sz="1000" b="1" dirty="0">
                          <a:effectLst/>
                        </a:rPr>
                        <a:t>Price</a:t>
                      </a:r>
                      <a:endParaRPr lang="en-US" sz="900" b="1" dirty="0">
                        <a:effectLst/>
                      </a:endParaRPr>
                    </a:p>
                    <a:p>
                      <a:pPr marL="342900" lvl="0" indent="-342900" algn="l">
                        <a:lnSpc>
                          <a:spcPct val="200000"/>
                        </a:lnSpc>
                        <a:spcAft>
                          <a:spcPts val="0"/>
                        </a:spcAft>
                        <a:buFont typeface="Courier New" panose="02070309020205020404" pitchFamily="49" charset="0"/>
                        <a:buChar char="o"/>
                      </a:pPr>
                      <a:r>
                        <a:rPr lang="en-US" sz="1000" b="1" dirty="0">
                          <a:effectLst/>
                        </a:rPr>
                        <a:t>Total</a:t>
                      </a:r>
                      <a:endParaRPr lang="en-US" sz="900" b="1" dirty="0">
                        <a:effectLst/>
                        <a:latin typeface="Calibri" panose="020F0502020204030204" pitchFamily="34" charset="0"/>
                        <a:ea typeface="Calibri" panose="020F0502020204030204" pitchFamily="34" charset="0"/>
                        <a:cs typeface="Cordia New" panose="020B0304020202020204" pitchFamily="34" charset="-34"/>
                      </a:endParaRPr>
                    </a:p>
                  </a:txBody>
                  <a:tcPr marL="58660" marR="58660" marT="0" marB="0"/>
                </a:tc>
              </a:tr>
              <a:tr h="1104887">
                <a:tc>
                  <a:txBody>
                    <a:bodyPr/>
                    <a:lstStyle/>
                    <a:p>
                      <a:pPr algn="l">
                        <a:lnSpc>
                          <a:spcPct val="107000"/>
                        </a:lnSpc>
                        <a:spcAft>
                          <a:spcPts val="0"/>
                        </a:spcAft>
                      </a:pPr>
                      <a:r>
                        <a:rPr lang="en-US" sz="1000" dirty="0">
                          <a:effectLst/>
                        </a:rPr>
                        <a:t> </a:t>
                      </a:r>
                      <a:endParaRPr lang="en-US" sz="900" dirty="0">
                        <a:effectLst/>
                      </a:endParaRPr>
                    </a:p>
                    <a:p>
                      <a:pPr algn="l">
                        <a:lnSpc>
                          <a:spcPct val="107000"/>
                        </a:lnSpc>
                        <a:spcAft>
                          <a:spcPts val="0"/>
                        </a:spcAft>
                      </a:pPr>
                      <a:r>
                        <a:rPr lang="en-US" sz="1000" dirty="0">
                          <a:effectLst/>
                        </a:rPr>
                        <a:t>Product</a:t>
                      </a:r>
                      <a:endParaRPr lang="en-US" sz="900" dirty="0">
                        <a:effectLst/>
                        <a:latin typeface="Calibri" panose="020F0502020204030204" pitchFamily="34" charset="0"/>
                        <a:ea typeface="Calibri" panose="020F0502020204030204" pitchFamily="34" charset="0"/>
                        <a:cs typeface="Cordia New" panose="020B0304020202020204" pitchFamily="34" charset="-34"/>
                      </a:endParaRPr>
                    </a:p>
                  </a:txBody>
                  <a:tcPr marL="58660" marR="58660" marT="0" marB="0"/>
                </a:tc>
                <a:tc>
                  <a:txBody>
                    <a:bodyPr/>
                    <a:lstStyle/>
                    <a:p>
                      <a:pPr marL="342900" lvl="0" indent="-342900" algn="l">
                        <a:lnSpc>
                          <a:spcPct val="200000"/>
                        </a:lnSpc>
                        <a:spcAft>
                          <a:spcPts val="0"/>
                        </a:spcAft>
                        <a:buFont typeface="Courier New" panose="02070309020205020404" pitchFamily="49" charset="0"/>
                        <a:buChar char="o"/>
                      </a:pPr>
                      <a:r>
                        <a:rPr lang="en-US" sz="1000" b="1" dirty="0">
                          <a:effectLst/>
                        </a:rPr>
                        <a:t>Massage_Type</a:t>
                      </a:r>
                      <a:endParaRPr lang="en-US" sz="900" b="1" dirty="0">
                        <a:effectLst/>
                      </a:endParaRPr>
                    </a:p>
                    <a:p>
                      <a:pPr marL="342900" lvl="0" indent="-342900" algn="l">
                        <a:lnSpc>
                          <a:spcPct val="200000"/>
                        </a:lnSpc>
                        <a:spcAft>
                          <a:spcPts val="0"/>
                        </a:spcAft>
                        <a:buFont typeface="Courier New" panose="02070309020205020404" pitchFamily="49" charset="0"/>
                        <a:buChar char="o"/>
                      </a:pPr>
                      <a:r>
                        <a:rPr lang="en-US" sz="1000" b="1" dirty="0">
                          <a:effectLst/>
                        </a:rPr>
                        <a:t>Massage_NO</a:t>
                      </a:r>
                      <a:endParaRPr lang="en-US" sz="900" b="1" dirty="0">
                        <a:effectLst/>
                      </a:endParaRPr>
                    </a:p>
                    <a:p>
                      <a:pPr marL="342900" lvl="0" indent="-342900" algn="l">
                        <a:lnSpc>
                          <a:spcPct val="200000"/>
                        </a:lnSpc>
                        <a:spcAft>
                          <a:spcPts val="0"/>
                        </a:spcAft>
                        <a:buFont typeface="Courier New" panose="02070309020205020404" pitchFamily="49" charset="0"/>
                        <a:buChar char="o"/>
                      </a:pPr>
                      <a:r>
                        <a:rPr lang="en-US" sz="1000" b="1" dirty="0">
                          <a:effectLst/>
                        </a:rPr>
                        <a:t>Massage_Time</a:t>
                      </a:r>
                      <a:endParaRPr lang="en-US" sz="900" b="1" dirty="0">
                        <a:effectLst/>
                        <a:latin typeface="Calibri" panose="020F0502020204030204" pitchFamily="34" charset="0"/>
                        <a:ea typeface="Calibri" panose="020F0502020204030204" pitchFamily="34" charset="0"/>
                        <a:cs typeface="Cordia New" panose="020B0304020202020204" pitchFamily="34" charset="-34"/>
                      </a:endParaRPr>
                    </a:p>
                  </a:txBody>
                  <a:tcPr marL="58660" marR="58660" marT="0" marB="0"/>
                </a:tc>
              </a:tr>
            </a:tbl>
          </a:graphicData>
        </a:graphic>
      </p:graphicFrame>
    </p:spTree>
    <p:extLst>
      <p:ext uri="{BB962C8B-B14F-4D97-AF65-F5344CB8AC3E}">
        <p14:creationId xmlns:p14="http://schemas.microsoft.com/office/powerpoint/2010/main" val="328870614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339144"/>
            <a:ext cx="9905998" cy="1905000"/>
          </a:xfrm>
        </p:spPr>
        <p:txBody>
          <a:bodyPr/>
          <a:lstStyle/>
          <a:p>
            <a:r>
              <a:rPr lang="en-US" b="1" dirty="0">
                <a:effectLst/>
              </a:rPr>
              <a:t>Requirement </a:t>
            </a:r>
            <a:endParaRPr lang="th-TH" dirty="0"/>
          </a:p>
        </p:txBody>
      </p:sp>
      <p:sp>
        <p:nvSpPr>
          <p:cNvPr id="3" name="Content Placeholder 2"/>
          <p:cNvSpPr>
            <a:spLocks noGrp="1"/>
          </p:cNvSpPr>
          <p:nvPr>
            <p:ph idx="1"/>
          </p:nvPr>
        </p:nvSpPr>
        <p:spPr>
          <a:xfrm>
            <a:off x="1141413" y="1886755"/>
            <a:ext cx="9905998" cy="4353059"/>
          </a:xfrm>
        </p:spPr>
        <p:txBody>
          <a:bodyPr>
            <a:normAutofit/>
          </a:bodyPr>
          <a:lstStyle/>
          <a:p>
            <a:pPr lvl="0"/>
            <a:r>
              <a:rPr lang="en-US" dirty="0">
                <a:effectLst/>
              </a:rPr>
              <a:t>To reduce data redundancy</a:t>
            </a:r>
          </a:p>
          <a:p>
            <a:pPr lvl="0"/>
            <a:r>
              <a:rPr lang="en-US" dirty="0">
                <a:effectLst/>
              </a:rPr>
              <a:t>Can be run by multiple users</a:t>
            </a:r>
          </a:p>
          <a:p>
            <a:pPr lvl="0"/>
            <a:r>
              <a:rPr lang="en-US" dirty="0">
                <a:effectLst/>
              </a:rPr>
              <a:t>No interruptions or delays</a:t>
            </a:r>
          </a:p>
          <a:p>
            <a:pPr lvl="0"/>
            <a:r>
              <a:rPr lang="en-US" dirty="0">
                <a:effectLst/>
              </a:rPr>
              <a:t>To work as a system based on the application</a:t>
            </a:r>
          </a:p>
          <a:p>
            <a:pPr lvl="0"/>
            <a:r>
              <a:rPr lang="en-US" dirty="0">
                <a:effectLst/>
              </a:rPr>
              <a:t>Get more customers than ever before.</a:t>
            </a:r>
          </a:p>
          <a:p>
            <a:pPr lvl="0"/>
            <a:r>
              <a:rPr lang="en-US" dirty="0">
                <a:effectLst/>
              </a:rPr>
              <a:t>Reduce staff work</a:t>
            </a:r>
          </a:p>
          <a:p>
            <a:pPr lvl="0"/>
            <a:r>
              <a:rPr lang="en-US" dirty="0">
                <a:effectLst/>
              </a:rPr>
              <a:t>To make the shop look modern</a:t>
            </a:r>
          </a:p>
          <a:p>
            <a:pPr lvl="0"/>
            <a:r>
              <a:rPr lang="en-US" dirty="0">
                <a:effectLst/>
              </a:rPr>
              <a:t>To facilitate booking</a:t>
            </a:r>
          </a:p>
          <a:p>
            <a:endParaRPr lang="th-TH" dirty="0"/>
          </a:p>
        </p:txBody>
      </p:sp>
    </p:spTree>
    <p:extLst>
      <p:ext uri="{BB962C8B-B14F-4D97-AF65-F5344CB8AC3E}">
        <p14:creationId xmlns:p14="http://schemas.microsoft.com/office/powerpoint/2010/main" val="179353208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6337" y="216794"/>
            <a:ext cx="9905998" cy="1905000"/>
          </a:xfrm>
        </p:spPr>
        <p:txBody>
          <a:bodyPr/>
          <a:lstStyle/>
          <a:p>
            <a:r>
              <a:rPr lang="en-US" b="1" dirty="0">
                <a:solidFill>
                  <a:schemeClr val="accent1">
                    <a:lumMod val="40000"/>
                    <a:lumOff val="60000"/>
                  </a:schemeClr>
                </a:solidFill>
                <a:effectLst/>
              </a:rPr>
              <a:t>ER-Diagram</a:t>
            </a:r>
            <a:r>
              <a:rPr lang="en-US" dirty="0">
                <a:solidFill>
                  <a:schemeClr val="accent1">
                    <a:lumMod val="40000"/>
                    <a:lumOff val="60000"/>
                  </a:schemeClr>
                </a:solidFill>
                <a:effectLst/>
              </a:rPr>
              <a:t/>
            </a:r>
            <a:br>
              <a:rPr lang="en-US" dirty="0">
                <a:solidFill>
                  <a:schemeClr val="accent1">
                    <a:lumMod val="40000"/>
                    <a:lumOff val="60000"/>
                  </a:schemeClr>
                </a:solidFill>
                <a:effectLst/>
              </a:rPr>
            </a:br>
            <a:endParaRPr lang="th-TH" dirty="0">
              <a:solidFill>
                <a:schemeClr val="accent1">
                  <a:lumMod val="40000"/>
                  <a:lumOff val="60000"/>
                </a:schemeClr>
              </a:solidFill>
            </a:endParaRP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04207" y="1381796"/>
            <a:ext cx="8734498" cy="484848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61734477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55742" y="895928"/>
            <a:ext cx="8615823" cy="460335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414035371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09649" y="1144153"/>
            <a:ext cx="8966615" cy="418126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63521777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47326" y="1224950"/>
            <a:ext cx="8091846" cy="40296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296855197"/>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5AD0B8"/>
      </a:accent1>
      <a:accent2>
        <a:srgbClr val="47BB7E"/>
      </a:accent2>
      <a:accent3>
        <a:srgbClr val="96CD4B"/>
      </a:accent3>
      <a:accent4>
        <a:srgbClr val="61C7DD"/>
      </a:accent4>
      <a:accent5>
        <a:srgbClr val="2495CF"/>
      </a:accent5>
      <a:accent6>
        <a:srgbClr val="5A74D1"/>
      </a:accent6>
      <a:hlink>
        <a:srgbClr val="72CEBB"/>
      </a:hlink>
      <a:folHlink>
        <a:srgbClr val="98E6D6"/>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0F262FD6-3409-4039-A531-64BD4D2F99E4}"/>
    </a:ext>
  </a:extLst>
</a:theme>
</file>

<file path=docProps/app.xml><?xml version="1.0" encoding="utf-8"?>
<Properties xmlns="http://schemas.openxmlformats.org/officeDocument/2006/extended-properties" xmlns:vt="http://schemas.openxmlformats.org/officeDocument/2006/docPropsVTypes">
  <Template>TM03457485[[fn=Mesh]]</Template>
  <TotalTime>125</TotalTime>
  <Words>363</Words>
  <Application>Microsoft Office PowerPoint</Application>
  <PresentationFormat>Widescreen</PresentationFormat>
  <Paragraphs>64</Paragraphs>
  <Slides>16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Calibri</vt:lpstr>
      <vt:lpstr>Century Gothic</vt:lpstr>
      <vt:lpstr>Cordia New</vt:lpstr>
      <vt:lpstr>Courier New</vt:lpstr>
      <vt:lpstr>DilleniaUPC</vt:lpstr>
      <vt:lpstr>Mesh</vt:lpstr>
      <vt:lpstr>Final Project Massage Booking System ITE 441 Database Management System </vt:lpstr>
      <vt:lpstr>Introduction </vt:lpstr>
      <vt:lpstr>We created this system by following the topic: </vt:lpstr>
      <vt:lpstr>Mini world </vt:lpstr>
      <vt:lpstr>Requirement </vt:lpstr>
      <vt:lpstr>ER-Diagram </vt:lpstr>
      <vt:lpstr>PowerPoint Presentation</vt:lpstr>
      <vt:lpstr>PowerPoint Presentation</vt:lpstr>
      <vt:lpstr>PowerPoint Presentation</vt:lpstr>
      <vt:lpstr>UML- Diagram </vt:lpstr>
      <vt:lpstr>A state for massage shop database</vt:lpstr>
      <vt:lpstr>Tables</vt:lpstr>
      <vt:lpstr>Tables</vt:lpstr>
      <vt:lpstr>Forward engineer </vt:lpstr>
      <vt:lpstr>Discussion &amp; Conclusion   </vt:lpstr>
      <vt:lpstr>This is what we would like to improve</vt:lpstr>
    </vt:vector>
  </TitlesOfParts>
  <Company>HP</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Final Project Massage Booking System ITE 441 Database Management System</dc:title>
  <dc:creator>Kridsadee Imarom</dc:creator>
  <cp:lastModifiedBy>Kridsadee Imarom</cp:lastModifiedBy>
  <cp:revision>13</cp:revision>
  <dcterms:created xsi:type="dcterms:W3CDTF">2021-06-11T02:30:54Z</dcterms:created>
  <dcterms:modified xsi:type="dcterms:W3CDTF">2021-06-16T06:16:35Z</dcterms:modified>
</cp:coreProperties>
</file>

<file path=docProps/thumbnail.jpeg>
</file>